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64" r:id="rId5"/>
    <p:sldId id="263" r:id="rId6"/>
    <p:sldId id="268" r:id="rId7"/>
    <p:sldId id="265" r:id="rId8"/>
    <p:sldId id="269" r:id="rId9"/>
    <p:sldId id="267" r:id="rId10"/>
    <p:sldId id="258" r:id="rId11"/>
    <p:sldId id="259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01"/>
  </p:normalViewPr>
  <p:slideViewPr>
    <p:cSldViewPr snapToGrid="0" snapToObjects="1">
      <p:cViewPr varScale="1">
        <p:scale>
          <a:sx n="51" d="100"/>
          <a:sy n="51" d="100"/>
        </p:scale>
        <p:origin x="46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4833937" y="7072312"/>
            <a:ext cx="14716126" cy="464343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內文層級一…"/>
          <p:cNvSpPr txBox="1"/>
          <p:nvPr/>
        </p:nvSpPr>
        <p:spPr>
          <a:xfrm>
            <a:off x="12495609" y="3661171"/>
            <a:ext cx="7500938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normAutofit/>
          </a:bodyPr>
          <a:lstStyle>
            <a:lvl1pPr marL="4653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1pPr>
            <a:lvl2pPr marL="8082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2pPr>
            <a:lvl3pPr marL="11511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3pPr>
            <a:lvl4pPr marL="14940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4pPr>
            <a:lvl5pPr marL="18369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 anchor="t"/>
          <a:lstStyle>
            <a:lvl1pPr marL="465364" indent="-465364">
              <a:lnSpc>
                <a:spcPct val="50000"/>
              </a:lnSpc>
              <a:spcBef>
                <a:spcPts val="4500"/>
              </a:spcBef>
            </a:lvl1pPr>
            <a:lvl2pPr marL="808264" indent="-465364">
              <a:lnSpc>
                <a:spcPct val="50000"/>
              </a:lnSpc>
              <a:spcBef>
                <a:spcPts val="4500"/>
              </a:spcBef>
            </a:lvl2pPr>
            <a:lvl3pPr marL="1151164" indent="-465364">
              <a:lnSpc>
                <a:spcPct val="50000"/>
              </a:lnSpc>
              <a:spcBef>
                <a:spcPts val="4500"/>
              </a:spcBef>
            </a:lvl3pPr>
            <a:lvl4pPr marL="1494064" indent="-465364">
              <a:lnSpc>
                <a:spcPct val="50000"/>
              </a:lnSpc>
              <a:spcBef>
                <a:spcPts val="4500"/>
              </a:spcBef>
            </a:lvl4pPr>
            <a:lvl5pPr marL="1836964" indent="-465364">
              <a:lnSpc>
                <a:spcPct val="50000"/>
              </a:lnSpc>
              <a:spcBef>
                <a:spcPts val="4500"/>
              </a:spcBef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>
            <a:lvl1pPr>
              <a:defRPr sz="11200"/>
            </a:lvl1pPr>
          </a:lstStyle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 sz="11200"/>
            </a:lvl1pPr>
          </a:lstStyle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617361" indent="-617361"/>
            <a:lvl2pPr marL="1061861" indent="-617361"/>
            <a:lvl3pPr marL="1506361" indent="-617361"/>
            <a:lvl4pPr marL="1950861" indent="-617361"/>
            <a:lvl5pPr marL="2395361" indent="-617361"/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lnSpc>
                <a:spcPct val="50000"/>
              </a:lnSpc>
              <a:spcBef>
                <a:spcPts val="4500"/>
              </a:spcBef>
            </a:lvl1pPr>
            <a:lvl2pPr marL="808264" indent="-465364">
              <a:lnSpc>
                <a:spcPct val="50000"/>
              </a:lnSpc>
              <a:spcBef>
                <a:spcPts val="4500"/>
              </a:spcBef>
            </a:lvl2pPr>
            <a:lvl3pPr marL="1151164" indent="-465364">
              <a:lnSpc>
                <a:spcPct val="50000"/>
              </a:lnSpc>
              <a:spcBef>
                <a:spcPts val="4500"/>
              </a:spcBef>
            </a:lvl3pPr>
            <a:lvl4pPr marL="1494064" indent="-465364">
              <a:lnSpc>
                <a:spcPct val="50000"/>
              </a:lnSpc>
              <a:spcBef>
                <a:spcPts val="4500"/>
              </a:spcBef>
            </a:lvl4pPr>
            <a:lvl5pPr marL="1836964" indent="-465364">
              <a:lnSpc>
                <a:spcPct val="50000"/>
              </a:lnSpc>
              <a:spcBef>
                <a:spcPts val="4500"/>
              </a:spcBef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 marL="617361" indent="-617361"/>
            <a:lvl2pPr marL="1061861" indent="-617361"/>
            <a:lvl3pPr marL="1506361" indent="-617361"/>
            <a:lvl4pPr marL="1950861" indent="-617361"/>
            <a:lvl5pPr marL="2395361" indent="-617361"/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  <p:sldLayoutId id="2147483661" r:id="rId11"/>
  </p:sldLayoutIdLst>
  <p:transition spd="med"/>
  <p:txStyles>
    <p:title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543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987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432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876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21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765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10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654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99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-restful.readthedocs.io/en/latest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hub.docker.com/r/dpage/pgadmin4/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lask Best Practic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Flask </a:t>
            </a:r>
            <a:r>
              <a:rPr lang="en-US" dirty="0"/>
              <a:t>Best Practice</a:t>
            </a:r>
            <a:r>
              <a:rPr lang="en-US" altLang="zh-TW" dirty="0"/>
              <a:t> 01</a:t>
            </a:r>
            <a:endParaRPr dirty="0"/>
          </a:p>
        </p:txBody>
      </p:sp>
      <p:sp>
        <p:nvSpPr>
          <p:cNvPr id="130" name="20190225…"/>
          <p:cNvSpPr txBox="1"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20190225</a:t>
            </a:r>
          </a:p>
          <a:p>
            <a:r>
              <a:t>投資程設科 劉義瑋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C306BB-EC0D-AF4B-AE65-C68516702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MVC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3BE818F-02A7-B84F-B087-0603FEE3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7" y="5608633"/>
            <a:ext cx="16919566" cy="780415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F8B6CFB-43A1-E749-B2E3-374FF8922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9832" y="2620352"/>
            <a:ext cx="2871537" cy="287153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0D19616-5645-804A-951C-F926C5045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2550" y="3104490"/>
            <a:ext cx="3898900" cy="2183384"/>
          </a:xfrm>
          <a:prstGeom prst="rect">
            <a:avLst/>
          </a:prstGeom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29F4AB1D-E326-2041-A332-E100250716C9}"/>
              </a:ext>
            </a:extLst>
          </p:cNvPr>
          <p:cNvGrpSpPr/>
          <p:nvPr/>
        </p:nvGrpSpPr>
        <p:grpSpPr>
          <a:xfrm>
            <a:off x="3671435" y="3104490"/>
            <a:ext cx="4434719" cy="2439991"/>
            <a:chOff x="2901752" y="2548080"/>
            <a:chExt cx="5562600" cy="3060553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A04C8CD1-38C3-A445-8A7B-10E05C3F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5976" y="2548080"/>
              <a:ext cx="2114153" cy="1840557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BD77E5AD-EEBC-EE40-87B2-B767137E3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01752" y="4643433"/>
              <a:ext cx="55626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112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F76834-8DA5-3C47-88C4-EFB066DFC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view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0740E0A-E5C2-4442-80A3-F637025B3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kumimoji="1" lang="en-US" altLang="zh-TW" dirty="0"/>
              <a:t>Jinja2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B078A1-DCD0-FE46-B7FC-F114E48DB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276" y="4925417"/>
            <a:ext cx="15909447" cy="315595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A48B882-06C0-7A40-8B5D-8C7202A106F8}"/>
              </a:ext>
            </a:extLst>
          </p:cNvPr>
          <p:cNvSpPr txBox="1"/>
          <p:nvPr/>
        </p:nvSpPr>
        <p:spPr>
          <a:xfrm>
            <a:off x="9598141" y="11506544"/>
            <a:ext cx="391773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work/03_mvc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264142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Outline</a:t>
            </a:r>
          </a:p>
        </p:txBody>
      </p:sp>
      <p:sp>
        <p:nvSpPr>
          <p:cNvPr id="133" name="FLASK Best Practice…"/>
          <p:cNvSpPr txBox="1">
            <a:spLocks noGrp="1"/>
          </p:cNvSpPr>
          <p:nvPr>
            <p:ph type="body" idx="1"/>
          </p:nvPr>
        </p:nvSpPr>
        <p:spPr>
          <a:xfrm>
            <a:off x="4387453" y="3677793"/>
            <a:ext cx="15609094" cy="8840392"/>
          </a:xfrm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RESTful</a:t>
            </a:r>
          </a:p>
          <a:p>
            <a:r>
              <a:rPr lang="en-US" altLang="zh-TW" dirty="0"/>
              <a:t>PostgreSQL with Flask</a:t>
            </a:r>
          </a:p>
          <a:p>
            <a:r>
              <a:rPr lang="en-US" altLang="zh-TW" dirty="0"/>
              <a:t>Flask MVC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C6646-F959-9842-A7BA-A1A88F7EB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RESTful API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B43B47-507A-0342-90E1-C808130206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altLang="zh-TW" dirty="0"/>
              <a:t>Representational State Transfer</a:t>
            </a:r>
          </a:p>
          <a:p>
            <a:pPr lvl="1"/>
            <a:r>
              <a:rPr lang="zh-TW" altLang="en-US" dirty="0"/>
              <a:t>資源是由</a:t>
            </a:r>
            <a:r>
              <a:rPr lang="en-US" altLang="zh-TW" dirty="0"/>
              <a:t>URI</a:t>
            </a:r>
            <a:r>
              <a:rPr lang="zh-TW" altLang="en-US" dirty="0"/>
              <a:t>來指定。</a:t>
            </a:r>
          </a:p>
          <a:p>
            <a:pPr lvl="1"/>
            <a:r>
              <a:rPr lang="zh-TW" altLang="en-US" dirty="0"/>
              <a:t>對資源的操作包括取得、建立、修改和刪除資源，對應</a:t>
            </a:r>
            <a:r>
              <a:rPr lang="en-US" altLang="zh-TW" dirty="0"/>
              <a:t>HTTP </a:t>
            </a:r>
            <a:r>
              <a:rPr lang="zh-TW" altLang="en-US" dirty="0"/>
              <a:t>協定提供的</a:t>
            </a:r>
            <a:r>
              <a:rPr lang="en-US" altLang="zh-TW" dirty="0"/>
              <a:t> GET</a:t>
            </a:r>
            <a:r>
              <a:rPr lang="zh-TW" altLang="en-US" dirty="0"/>
              <a:t>、</a:t>
            </a:r>
            <a:r>
              <a:rPr lang="en-US" altLang="zh-TW" dirty="0"/>
              <a:t>POST</a:t>
            </a:r>
            <a:r>
              <a:rPr lang="zh-TW" altLang="en-US" dirty="0"/>
              <a:t>、</a:t>
            </a:r>
            <a:r>
              <a:rPr lang="en-US" altLang="zh-TW" dirty="0"/>
              <a:t>PUT </a:t>
            </a:r>
            <a:r>
              <a:rPr lang="zh-TW" altLang="en-US" dirty="0"/>
              <a:t>和</a:t>
            </a:r>
            <a:r>
              <a:rPr lang="en-US" altLang="zh-TW" dirty="0"/>
              <a:t> DELETE </a:t>
            </a:r>
            <a:r>
              <a:rPr lang="zh-TW" altLang="en-US" dirty="0"/>
              <a:t>方法。</a:t>
            </a:r>
          </a:p>
          <a:p>
            <a:pPr lvl="1"/>
            <a:r>
              <a:rPr lang="zh-TW" altLang="en-US" dirty="0"/>
              <a:t>通過操作資源的表現形式來操作資源。</a:t>
            </a:r>
            <a:endParaRPr kumimoji="1" lang="en-US" altLang="zh-TW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C0F5EFB-58E8-8346-A71D-8B9684EA5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833649"/>
              </p:ext>
            </p:extLst>
          </p:nvPr>
        </p:nvGraphicFramePr>
        <p:xfrm>
          <a:off x="2426367" y="9017484"/>
          <a:ext cx="20967035" cy="2834640"/>
        </p:xfrm>
        <a:graphic>
          <a:graphicData uri="http://schemas.openxmlformats.org/drawingml/2006/table">
            <a:tbl>
              <a:tblPr firstRow="1" bandRow="1">
                <a:tableStyleId>{33BA23B1-9221-436E-865A-0063620EA4FD}</a:tableStyleId>
              </a:tblPr>
              <a:tblGrid>
                <a:gridCol w="4193407">
                  <a:extLst>
                    <a:ext uri="{9D8B030D-6E8A-4147-A177-3AD203B41FA5}">
                      <a16:colId xmlns:a16="http://schemas.microsoft.com/office/drawing/2014/main" val="1086235688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3042821533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391823958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452253847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205120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DELETE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495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一組資源的</a:t>
                      </a:r>
                      <a:r>
                        <a:rPr lang="en-US" dirty="0">
                          <a:effectLst/>
                        </a:rPr>
                        <a:t>URI</a:t>
                      </a:r>
                    </a:p>
                    <a:p>
                      <a:pPr algn="ctr"/>
                      <a:r>
                        <a:rPr lang="en-US" dirty="0">
                          <a:effectLst/>
                        </a:rPr>
                        <a:t>https://</a:t>
                      </a:r>
                      <a:r>
                        <a:rPr lang="en-US" dirty="0" err="1">
                          <a:effectLst/>
                        </a:rPr>
                        <a:t>example.com</a:t>
                      </a:r>
                      <a:r>
                        <a:rPr lang="en-US" dirty="0">
                          <a:effectLst/>
                        </a:rPr>
                        <a:t>/resources/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列出該資源組中每個資源的詳細資訊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使用給定的一組資源替換目前整組資源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在本組資源中建立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追加一個新的資源。該操作往往返回新資源的</a:t>
                      </a:r>
                      <a:r>
                        <a:rPr lang="en-US" dirty="0">
                          <a:effectLst/>
                        </a:rPr>
                        <a:t>URL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刪除整組資源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939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單個資源的</a:t>
                      </a:r>
                      <a:r>
                        <a:rPr lang="en-US" dirty="0">
                          <a:effectLst/>
                        </a:rPr>
                        <a:t>URI</a:t>
                      </a:r>
                    </a:p>
                    <a:p>
                      <a:pPr algn="ctr"/>
                      <a:r>
                        <a:rPr lang="en-US" dirty="0">
                          <a:effectLst/>
                        </a:rPr>
                        <a:t>https://</a:t>
                      </a:r>
                      <a:r>
                        <a:rPr lang="en-US" dirty="0" err="1">
                          <a:effectLst/>
                        </a:rPr>
                        <a:t>example.com</a:t>
                      </a:r>
                      <a:r>
                        <a:rPr lang="en-US" dirty="0">
                          <a:effectLst/>
                        </a:rPr>
                        <a:t>/resources/142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取得指定的資源的詳細資訊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替換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建立指定的資源。並將其追加到相應的資源組中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把指定的資源當做一個資源組，並在其下建立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追加一個新的元素，使其隸屬於目前資源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刪除指定的元素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3088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1999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BA63BD-8C1B-6B4F-971F-0964B1DAC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Flask-RESTful</a:t>
            </a:r>
            <a:r>
              <a:rPr lang="en-US" altLang="zh-TW" dirty="0"/>
              <a:t> is an extension for Flask that adds support for quickly building REST APIs.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74EB582-26FE-2C43-A0A5-6FD1A19EE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739" y="1200548"/>
            <a:ext cx="12842522" cy="304165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9B65E75-2ED8-A342-B364-C7277CD9A942}"/>
              </a:ext>
            </a:extLst>
          </p:cNvPr>
          <p:cNvSpPr/>
          <p:nvPr/>
        </p:nvSpPr>
        <p:spPr>
          <a:xfrm>
            <a:off x="3797300" y="10588992"/>
            <a:ext cx="16789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3"/>
              </a:rPr>
              <a:t>https://flask-restful.readthedocs.io/en/latest/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37858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78DDE-FEA3-F947-B348-E2AFF615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RESTful API</a:t>
            </a:r>
            <a:endParaRPr kumimoji="1"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C46F465-86A0-F340-BCF7-B2CA6612A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209008"/>
              </p:ext>
            </p:extLst>
          </p:nvPr>
        </p:nvGraphicFramePr>
        <p:xfrm>
          <a:off x="2082800" y="4411132"/>
          <a:ext cx="20218399" cy="6079068"/>
        </p:xfrm>
        <a:graphic>
          <a:graphicData uri="http://schemas.openxmlformats.org/drawingml/2006/table">
            <a:tbl>
              <a:tblPr firstRow="1" bandRow="1">
                <a:tableStyleId>{33BA23B1-9221-436E-865A-0063620EA4FD}</a:tableStyleId>
              </a:tblPr>
              <a:tblGrid>
                <a:gridCol w="4248708">
                  <a:extLst>
                    <a:ext uri="{9D8B030D-6E8A-4147-A177-3AD203B41FA5}">
                      <a16:colId xmlns:a16="http://schemas.microsoft.com/office/drawing/2014/main" val="2338995755"/>
                    </a:ext>
                  </a:extLst>
                </a:gridCol>
                <a:gridCol w="12367563">
                  <a:extLst>
                    <a:ext uri="{9D8B030D-6E8A-4147-A177-3AD203B41FA5}">
                      <a16:colId xmlns:a16="http://schemas.microsoft.com/office/drawing/2014/main" val="2998836348"/>
                    </a:ext>
                  </a:extLst>
                </a:gridCol>
                <a:gridCol w="3602128">
                  <a:extLst>
                    <a:ext uri="{9D8B030D-6E8A-4147-A177-3AD203B41FA5}">
                      <a16:colId xmlns:a16="http://schemas.microsoft.com/office/drawing/2014/main" val="713739633"/>
                    </a:ext>
                  </a:extLst>
                </a:gridCol>
              </a:tblGrid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HTTP</a:t>
                      </a:r>
                      <a:r>
                        <a:rPr lang="zh-TW" altLang="en-US" sz="3600" dirty="0"/>
                        <a:t> </a:t>
                      </a:r>
                      <a:r>
                        <a:rPr lang="en-US" altLang="zh-TW" sz="3600" dirty="0"/>
                        <a:t>MEHTOD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URL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Action</a:t>
                      </a:r>
                      <a:endParaRPr lang="zh-TW" alt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4036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GET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取得書本清單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7421094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GET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取得書本資料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261849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POST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建立新的書本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375904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PUT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更新書本資料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22375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DELETE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刪除書本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4322577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18FEE8A8-A4A0-0641-AE53-EE34FD520E3F}"/>
              </a:ext>
            </a:extLst>
          </p:cNvPr>
          <p:cNvSpPr txBox="1"/>
          <p:nvPr/>
        </p:nvSpPr>
        <p:spPr>
          <a:xfrm>
            <a:off x="9331238" y="11506544"/>
            <a:ext cx="4451539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work/01_restful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86914025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EDF97C-2061-4041-8019-DBB83F02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Argument Parsing</a:t>
            </a:r>
            <a:endParaRPr kumimoji="1" lang="zh-TW" altLang="en-US" dirty="0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C0173400-1EBC-6D48-8E01-701D748E57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kumimoji="1" lang="en-US" altLang="zh-TW" dirty="0"/>
              <a:t>Similar</a:t>
            </a:r>
            <a:r>
              <a:rPr kumimoji="1" lang="zh-TW" altLang="en-US" dirty="0"/>
              <a:t> </a:t>
            </a:r>
            <a:r>
              <a:rPr kumimoji="1" lang="en-US" altLang="zh-TW" dirty="0"/>
              <a:t>to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argparse</a:t>
            </a:r>
            <a:endParaRPr kumimoji="1" lang="en-US" altLang="zh-CN" dirty="0"/>
          </a:p>
          <a:p>
            <a:r>
              <a:rPr kumimoji="1" lang="en-US" altLang="zh-TW" dirty="0"/>
              <a:t>Request</a:t>
            </a:r>
            <a:r>
              <a:rPr kumimoji="1" lang="zh-TW" altLang="en-US" dirty="0"/>
              <a:t> </a:t>
            </a:r>
            <a:r>
              <a:rPr kumimoji="1" lang="en-US" altLang="zh-TW" dirty="0"/>
              <a:t>validation</a:t>
            </a:r>
          </a:p>
          <a:p>
            <a:r>
              <a:rPr kumimoji="1" lang="en-US" altLang="zh-TW" dirty="0" err="1"/>
              <a:t>parser.parse_args</a:t>
            </a:r>
            <a:r>
              <a:rPr kumimoji="1" lang="en-US" altLang="zh-TW" dirty="0"/>
              <a:t>()</a:t>
            </a:r>
            <a:r>
              <a:rPr kumimoji="1" lang="zh-TW" altLang="en-US" dirty="0"/>
              <a:t> </a:t>
            </a:r>
            <a:r>
              <a:rPr kumimoji="1" lang="en-US" altLang="zh-TW" dirty="0"/>
              <a:t>return</a:t>
            </a:r>
            <a:r>
              <a:rPr kumimoji="1" lang="zh-TW" altLang="en-US" dirty="0"/>
              <a:t> </a:t>
            </a:r>
            <a:r>
              <a:rPr kumimoji="1" lang="en-US" altLang="zh-TW" dirty="0"/>
              <a:t>python</a:t>
            </a:r>
            <a:r>
              <a:rPr kumimoji="1" lang="zh-TW" altLang="en-US" dirty="0"/>
              <a:t> </a:t>
            </a:r>
            <a:r>
              <a:rPr kumimoji="1" lang="en-US" altLang="zh-TW" dirty="0"/>
              <a:t>dictionary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DCFE47E-27CC-614F-9CEE-BD93AAC71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458" y="6764733"/>
            <a:ext cx="20521083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8845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954065-6903-D342-8923-69695CBC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PostgreSQL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F07D732-4289-6D4E-A471-E838CF7DA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關聯式資料庫</a:t>
            </a:r>
            <a:endParaRPr kumimoji="1" lang="en-US" altLang="zh-TW" dirty="0"/>
          </a:p>
          <a:p>
            <a:r>
              <a:rPr kumimoji="1" lang="zh-CN" altLang="en-US" dirty="0"/>
              <a:t>開源</a:t>
            </a:r>
            <a:r>
              <a:rPr kumimoji="1" lang="zh-TW" altLang="en-US" dirty="0"/>
              <a:t> </a:t>
            </a:r>
            <a:r>
              <a:rPr kumimoji="1" lang="en-US" altLang="zh-TW" dirty="0"/>
              <a:t>(BSD</a:t>
            </a:r>
            <a:r>
              <a:rPr kumimoji="1" lang="zh-TW" altLang="en-US" dirty="0"/>
              <a:t> </a:t>
            </a:r>
            <a:r>
              <a:rPr kumimoji="1" lang="en-US" altLang="zh-TW" dirty="0"/>
              <a:t>License)</a:t>
            </a:r>
            <a:r>
              <a:rPr kumimoji="1" lang="zh-TW" altLang="en-US" dirty="0"/>
              <a:t>，可商用</a:t>
            </a:r>
            <a:endParaRPr kumimoji="1" lang="en-US" altLang="zh-TW" dirty="0"/>
          </a:p>
          <a:p>
            <a:r>
              <a:rPr kumimoji="1" lang="zh-TW" altLang="en-US" dirty="0"/>
              <a:t>管理工具</a:t>
            </a:r>
            <a:endParaRPr kumimoji="1" lang="en-US" altLang="zh-TW" dirty="0"/>
          </a:p>
          <a:p>
            <a:pPr lvl="1"/>
            <a:r>
              <a:rPr kumimoji="1" lang="en-US" altLang="zh-TW" dirty="0" err="1">
                <a:hlinkClick r:id="rId2"/>
              </a:rPr>
              <a:t>pgAdmin</a:t>
            </a:r>
            <a:r>
              <a:rPr kumimoji="1" lang="zh-TW" altLang="en-US" dirty="0">
                <a:hlinkClick r:id="rId2"/>
              </a:rPr>
              <a:t> </a:t>
            </a:r>
            <a:r>
              <a:rPr kumimoji="1" lang="en-US" altLang="zh-TW" dirty="0">
                <a:hlinkClick r:id="rId2"/>
              </a:rPr>
              <a:t>4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437E0B2-ED6B-1F48-BD0F-102533625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2999" y="5600819"/>
            <a:ext cx="5391547" cy="496022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DF52390-2932-344A-9DE7-43E81852F7D6}"/>
              </a:ext>
            </a:extLst>
          </p:cNvPr>
          <p:cNvSpPr txBox="1"/>
          <p:nvPr/>
        </p:nvSpPr>
        <p:spPr>
          <a:xfrm>
            <a:off x="8673207" y="11506544"/>
            <a:ext cx="5767605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work/02_postgresql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772765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A5915-89B1-0542-8277-E77B839E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Flask</a:t>
            </a:r>
            <a:r>
              <a:rPr kumimoji="1" lang="zh-TW" altLang="en-US" dirty="0"/>
              <a:t> </a:t>
            </a:r>
            <a:r>
              <a:rPr kumimoji="1" lang="en-US" altLang="zh-TW" dirty="0" err="1"/>
              <a:t>SQLAlchemy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C9CF41-5D87-2244-9E0F-11CC455154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kumimoji="1" lang="en-US" altLang="zh-TW" dirty="0"/>
              <a:t>ORM (Object Relational Mapping)</a:t>
            </a:r>
            <a:r>
              <a:rPr kumimoji="1" lang="zh-TW" altLang="en-US" dirty="0"/>
              <a:t> 物件關聯對應</a:t>
            </a:r>
            <a:endParaRPr kumimoji="1" lang="en-US" altLang="zh-TW" dirty="0"/>
          </a:p>
          <a:p>
            <a:r>
              <a:rPr kumimoji="1" lang="zh-CN" altLang="en-US" dirty="0"/>
              <a:t>每一筆資料當作一個物件處理</a:t>
            </a:r>
            <a:endParaRPr kumimoji="1" lang="zh-TW" altLang="en-US" dirty="0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A3BD1233-EC4E-3A46-815A-AF9EFF5584CE}"/>
              </a:ext>
            </a:extLst>
          </p:cNvPr>
          <p:cNvGrpSpPr/>
          <p:nvPr/>
        </p:nvGrpSpPr>
        <p:grpSpPr>
          <a:xfrm>
            <a:off x="2655435" y="923129"/>
            <a:ext cx="4434719" cy="2439991"/>
            <a:chOff x="2901752" y="2548080"/>
            <a:chExt cx="5562600" cy="3060553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7A58FBEB-0B20-4547-A3DF-D704357286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5976" y="2548080"/>
              <a:ext cx="2114153" cy="1840557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DF1A45FC-176B-F94F-9E5A-7D25BEC62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01752" y="4643433"/>
              <a:ext cx="5562600" cy="965200"/>
            </a:xfrm>
            <a:prstGeom prst="rect">
              <a:avLst/>
            </a:prstGeom>
          </p:spPr>
        </p:pic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3EEC09D8-EE9B-0E46-8B4E-200907A53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6103" y="6385184"/>
            <a:ext cx="12971794" cy="441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2821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CB14D4-E382-6948-A410-259F6729C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Flask</a:t>
            </a:r>
            <a:r>
              <a:rPr kumimoji="1" lang="zh-TW" altLang="en-US" dirty="0"/>
              <a:t> </a:t>
            </a:r>
            <a:r>
              <a:rPr kumimoji="1" lang="en-US" altLang="zh-TW" dirty="0"/>
              <a:t>Migrate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E9699A-9955-0C40-BA2A-00FC9049BD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透過 </a:t>
            </a:r>
            <a:r>
              <a:rPr lang="en-US" altLang="zh-TW" dirty="0"/>
              <a:t>ORM</a:t>
            </a:r>
            <a:r>
              <a:rPr lang="zh-TW" altLang="en-US" dirty="0"/>
              <a:t> 映射到 </a:t>
            </a:r>
            <a:r>
              <a:rPr lang="en-US" altLang="zh-TW" dirty="0"/>
              <a:t>DB</a:t>
            </a:r>
            <a:r>
              <a:rPr lang="zh-TW" altLang="en-US" dirty="0"/>
              <a:t> 改變 </a:t>
            </a:r>
            <a:r>
              <a:rPr lang="en-US" altLang="zh-TW" dirty="0"/>
              <a:t>Table</a:t>
            </a:r>
            <a:r>
              <a:rPr lang="zh-TW" altLang="en-US" dirty="0"/>
              <a:t> </a:t>
            </a:r>
            <a:r>
              <a:rPr lang="en-US" altLang="zh-TW" dirty="0"/>
              <a:t>schema</a:t>
            </a:r>
          </a:p>
          <a:p>
            <a:r>
              <a:rPr lang="zh-CN" altLang="en-US" dirty="0"/>
              <a:t>變更的指令都會紀錄，</a:t>
            </a:r>
            <a:r>
              <a:rPr lang="en-US" altLang="zh-TW" dirty="0"/>
              <a:t>Table</a:t>
            </a:r>
            <a:r>
              <a:rPr lang="zh-TW" altLang="en-US" dirty="0"/>
              <a:t> </a:t>
            </a:r>
            <a:r>
              <a:rPr lang="en-US" altLang="zh-TW" dirty="0"/>
              <a:t>schema</a:t>
            </a:r>
            <a:r>
              <a:rPr lang="zh-TW" altLang="en-US" dirty="0"/>
              <a:t> </a:t>
            </a:r>
            <a:r>
              <a:rPr lang="zh-CN" altLang="en-US" dirty="0"/>
              <a:t>可版控</a:t>
            </a:r>
            <a:endParaRPr lang="en-US" altLang="zh-TW" dirty="0"/>
          </a:p>
          <a:p>
            <a:r>
              <a:rPr lang="en-US" altLang="zh-TW" dirty="0"/>
              <a:t>Command</a:t>
            </a:r>
          </a:p>
          <a:p>
            <a:pPr lvl="2"/>
            <a:r>
              <a:rPr lang="en-US" altLang="zh-TW" dirty="0"/>
              <a:t>python3 </a:t>
            </a:r>
            <a:r>
              <a:rPr lang="en-US" altLang="zh-TW" dirty="0" err="1"/>
              <a:t>manage.py</a:t>
            </a:r>
            <a:r>
              <a:rPr lang="en-US" altLang="zh-TW" dirty="0"/>
              <a:t> </a:t>
            </a:r>
            <a:r>
              <a:rPr lang="en-US" altLang="zh-TW" dirty="0" err="1"/>
              <a:t>db</a:t>
            </a:r>
            <a:r>
              <a:rPr lang="en-US" altLang="zh-TW" dirty="0"/>
              <a:t> </a:t>
            </a:r>
            <a:r>
              <a:rPr lang="en-US" altLang="zh-TW" dirty="0" err="1"/>
              <a:t>init</a:t>
            </a:r>
            <a:endParaRPr lang="en-US" altLang="zh-TW" dirty="0"/>
          </a:p>
          <a:p>
            <a:pPr lvl="4"/>
            <a:r>
              <a:rPr lang="zh-CN" altLang="en-US" dirty="0"/>
              <a:t>產生</a:t>
            </a:r>
            <a:r>
              <a:rPr lang="zh-TW" altLang="en-US" dirty="0"/>
              <a:t> </a:t>
            </a:r>
            <a:r>
              <a:rPr lang="en-US" altLang="zh-TW" dirty="0"/>
              <a:t>migration</a:t>
            </a:r>
            <a:r>
              <a:rPr lang="zh-TW" altLang="en-US" dirty="0"/>
              <a:t> 資料夾</a:t>
            </a:r>
            <a:endParaRPr lang="en-US" altLang="zh-TW" dirty="0"/>
          </a:p>
          <a:p>
            <a:pPr lvl="2"/>
            <a:r>
              <a:rPr lang="en-US" altLang="zh-TW" dirty="0"/>
              <a:t>python3 </a:t>
            </a:r>
            <a:r>
              <a:rPr lang="en-US" altLang="zh-TW" dirty="0" err="1"/>
              <a:t>manage.py</a:t>
            </a:r>
            <a:r>
              <a:rPr lang="en-US" altLang="zh-TW" dirty="0"/>
              <a:t> </a:t>
            </a:r>
            <a:r>
              <a:rPr lang="en-US" altLang="zh-TW" dirty="0" err="1"/>
              <a:t>db</a:t>
            </a:r>
            <a:r>
              <a:rPr lang="en-US" altLang="zh-TW" dirty="0"/>
              <a:t> migrate</a:t>
            </a:r>
          </a:p>
          <a:p>
            <a:pPr lvl="4"/>
            <a:r>
              <a:rPr lang="zh-TW" altLang="en-US" dirty="0"/>
              <a:t>偵測現有的 </a:t>
            </a:r>
            <a:r>
              <a:rPr lang="en-US" altLang="zh-TW" dirty="0"/>
              <a:t>model</a:t>
            </a:r>
            <a:r>
              <a:rPr lang="zh-TW" altLang="en-US" dirty="0"/>
              <a:t>，來動態產生 </a:t>
            </a:r>
            <a:r>
              <a:rPr lang="en-US" altLang="zh-TW" dirty="0"/>
              <a:t>migration script</a:t>
            </a:r>
            <a:r>
              <a:rPr lang="zh-TW" altLang="en-US" dirty="0"/>
              <a:t>，產生出來的指令放在 </a:t>
            </a:r>
            <a:r>
              <a:rPr lang="en-US" altLang="zh-TW" dirty="0"/>
              <a:t>migrations/versions/ </a:t>
            </a:r>
            <a:r>
              <a:rPr lang="zh-TW" altLang="en-US" dirty="0"/>
              <a:t>下</a:t>
            </a:r>
            <a:endParaRPr lang="en-US" altLang="zh-TW" dirty="0"/>
          </a:p>
          <a:p>
            <a:pPr lvl="2"/>
            <a:r>
              <a:rPr lang="en-US" altLang="zh-TW" dirty="0"/>
              <a:t>python3 </a:t>
            </a:r>
            <a:r>
              <a:rPr lang="en-US" altLang="zh-TW" dirty="0" err="1"/>
              <a:t>manage.py</a:t>
            </a:r>
            <a:r>
              <a:rPr lang="en-US" altLang="zh-TW" dirty="0"/>
              <a:t> </a:t>
            </a:r>
            <a:r>
              <a:rPr lang="en-US" altLang="zh-TW" dirty="0" err="1"/>
              <a:t>db</a:t>
            </a:r>
            <a:r>
              <a:rPr lang="en-US" altLang="zh-TW" dirty="0"/>
              <a:t> upgrade</a:t>
            </a:r>
          </a:p>
          <a:p>
            <a:pPr lvl="4"/>
            <a:r>
              <a:rPr lang="zh-CN" altLang="en-US" dirty="0"/>
              <a:t>實際執行改變</a:t>
            </a:r>
            <a:r>
              <a:rPr lang="zh-TW" altLang="en-US" dirty="0"/>
              <a:t> </a:t>
            </a:r>
            <a:r>
              <a:rPr lang="en-US" altLang="zh-TW" dirty="0"/>
              <a:t>DB</a:t>
            </a:r>
            <a:r>
              <a:rPr lang="zh-TW" altLang="en-US" dirty="0"/>
              <a:t> </a:t>
            </a:r>
            <a:r>
              <a:rPr lang="zh-CN" altLang="en-US" dirty="0"/>
              <a:t>的</a:t>
            </a:r>
            <a:r>
              <a:rPr lang="zh-TW" altLang="en-US" dirty="0"/>
              <a:t> </a:t>
            </a:r>
            <a:r>
              <a:rPr lang="en-US" altLang="zh-TW" dirty="0"/>
              <a:t>script</a:t>
            </a:r>
          </a:p>
        </p:txBody>
      </p:sp>
    </p:spTree>
    <p:extLst>
      <p:ext uri="{BB962C8B-B14F-4D97-AF65-F5344CB8AC3E}">
        <p14:creationId xmlns:p14="http://schemas.microsoft.com/office/powerpoint/2010/main" val="4011032903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2629</TotalTime>
  <Words>457</Words>
  <Application>Microsoft Macintosh PowerPoint</Application>
  <PresentationFormat>自訂</PresentationFormat>
  <Paragraphs>78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4" baseType="lpstr">
      <vt:lpstr>Helvetica Light</vt:lpstr>
      <vt:lpstr>Helvetica Neue</vt:lpstr>
      <vt:lpstr>White</vt:lpstr>
      <vt:lpstr>Flask Best Practice 01</vt:lpstr>
      <vt:lpstr>Outline</vt:lpstr>
      <vt:lpstr>RESTful API</vt:lpstr>
      <vt:lpstr>PowerPoint 簡報</vt:lpstr>
      <vt:lpstr>RESTful API</vt:lpstr>
      <vt:lpstr>Argument Parsing</vt:lpstr>
      <vt:lpstr>PostgreSQL</vt:lpstr>
      <vt:lpstr>Flask SQLAlchemy</vt:lpstr>
      <vt:lpstr>Flask Migrate</vt:lpstr>
      <vt:lpstr>MVC</vt:lpstr>
      <vt:lpstr>view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Flask Best Practice</dc:title>
  <cp:lastModifiedBy>Blueswen</cp:lastModifiedBy>
  <cp:revision>29</cp:revision>
  <dcterms:modified xsi:type="dcterms:W3CDTF">2019-04-19T07:45:00Z</dcterms:modified>
</cp:coreProperties>
</file>